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10" r:id="rId3"/>
    <p:sldId id="311" r:id="rId4"/>
    <p:sldId id="312" r:id="rId5"/>
    <p:sldId id="314" r:id="rId6"/>
    <p:sldId id="315" r:id="rId7"/>
    <p:sldId id="324" r:id="rId8"/>
    <p:sldId id="325" r:id="rId9"/>
    <p:sldId id="326" r:id="rId10"/>
    <p:sldId id="327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3A2"/>
    <a:srgbClr val="FFFFFF"/>
    <a:srgbClr val="FF0000"/>
    <a:srgbClr val="FF3300"/>
    <a:srgbClr val="000000"/>
    <a:srgbClr val="3A3A3A"/>
    <a:srgbClr val="1D1D1D"/>
    <a:srgbClr val="DDD9C3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7912" autoAdjust="0"/>
  </p:normalViewPr>
  <p:slideViewPr>
    <p:cSldViewPr>
      <p:cViewPr varScale="1">
        <p:scale>
          <a:sx n="112" d="100"/>
          <a:sy n="112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Quantum Fiat-Shamir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 smtClean="0"/>
              <a:t>Post-Quantum Security of</a:t>
            </a:r>
            <a:br>
              <a:rPr lang="en-US" sz="4000" dirty="0" smtClean="0"/>
            </a:br>
            <a:r>
              <a:rPr lang="en-US" sz="4000" dirty="0" smtClean="0"/>
              <a:t>Fiat-Shamir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Suitable sigma protocols </a:t>
            </a:r>
            <a:r>
              <a:rPr lang="en-US" sz="2000" dirty="0" smtClean="0"/>
              <a:t>[</a:t>
            </a:r>
            <a:r>
              <a:rPr lang="en-US" sz="2000" dirty="0" err="1" smtClean="0"/>
              <a:t>Kiltz,Lyubashevsky,Schaffner</a:t>
            </a:r>
            <a:r>
              <a:rPr lang="en-US" sz="2000" dirty="0" smtClean="0"/>
              <a:t>]?</a:t>
            </a:r>
          </a:p>
          <a:p>
            <a:endParaRPr lang="en-US" dirty="0"/>
          </a:p>
          <a:p>
            <a:r>
              <a:rPr lang="en-US" dirty="0" smtClean="0"/>
              <a:t>Stronger guarantees:</a:t>
            </a:r>
            <a:r>
              <a:rPr lang="en-US" dirty="0"/>
              <a:t> </a:t>
            </a:r>
            <a:r>
              <a:rPr lang="en-US" dirty="0" smtClean="0"/>
              <a:t>Extractability?</a:t>
            </a:r>
          </a:p>
          <a:p>
            <a:r>
              <a:rPr lang="en-US" dirty="0" smtClean="0"/>
              <a:t>Weaker </a:t>
            </a:r>
            <a:r>
              <a:rPr lang="en-US" dirty="0" err="1" smtClean="0"/>
              <a:t>assms</a:t>
            </a:r>
            <a:r>
              <a:rPr lang="en-US" dirty="0" smtClean="0"/>
              <a:t>: Computational soundness?</a:t>
            </a:r>
          </a:p>
          <a:p>
            <a:endParaRPr lang="en-US" dirty="0"/>
          </a:p>
          <a:p>
            <a:r>
              <a:rPr lang="en-US" dirty="0" smtClean="0"/>
              <a:t>Tightness of reductions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2226" y="1524000"/>
            <a:ext cx="48583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you for</a:t>
            </a:r>
            <a:br>
              <a:rPr lang="en-US" sz="6000" b="1" dirty="0" smtClean="0"/>
            </a:br>
            <a:r>
              <a:rPr lang="en-US" sz="6000" b="1" dirty="0" smtClean="0"/>
              <a:t>your</a:t>
            </a:r>
            <a:r>
              <a:rPr lang="en-US" sz="6000" b="1" dirty="0"/>
              <a:t> </a:t>
            </a: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Fiat-Shamir  (overview)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Non-interactive proof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/>
              <a:t>Zero-knowledge   proof of knowledge</a:t>
            </a:r>
            <a:endParaRPr lang="en-US" sz="2800" dirty="0" smtClean="0"/>
          </a:p>
          <a:p>
            <a:endParaRPr lang="en-US" sz="4800" dirty="0" smtClean="0"/>
          </a:p>
          <a:p>
            <a:r>
              <a:rPr lang="en-US" sz="2800" dirty="0" smtClean="0"/>
              <a:t>Signature scheme   </a:t>
            </a:r>
            <a:r>
              <a:rPr lang="en-US" sz="2400" dirty="0" smtClean="0"/>
              <a:t>(Signer proves knowledge of </a:t>
            </a:r>
            <a:r>
              <a:rPr lang="en-US" sz="2400" dirty="0" err="1" smtClean="0"/>
              <a:t>sk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2514600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Prover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77000" y="2514600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Verifier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2895600"/>
            <a:ext cx="35814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14400" y="3352800"/>
            <a:ext cx="2286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790700" y="3336131"/>
            <a:ext cx="1905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807829" y="3371449"/>
            <a:ext cx="1905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3238" y="3593068"/>
            <a:ext cx="114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00932" y="358421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witness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69838" y="3593068"/>
            <a:ext cx="114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69655" y="2526268"/>
                <a:ext cx="2092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𝑐𝑜𝑚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655" y="2526268"/>
                <a:ext cx="2092945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878896" y="4800600"/>
            <a:ext cx="6207704" cy="597932"/>
            <a:chOff x="878896" y="4800600"/>
            <a:chExt cx="6207704" cy="597932"/>
          </a:xfrm>
        </p:grpSpPr>
        <p:sp>
          <p:nvSpPr>
            <p:cNvPr id="22" name="Left Brace 21"/>
            <p:cNvSpPr/>
            <p:nvPr/>
          </p:nvSpPr>
          <p:spPr>
            <a:xfrm rot="16200000">
              <a:off x="2115849" y="3563647"/>
              <a:ext cx="228600" cy="2702506"/>
            </a:xfrm>
            <a:prstGeom prst="leftBrace">
              <a:avLst>
                <a:gd name="adj1" fmla="val 101790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6800" y="5029200"/>
              <a:ext cx="2463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Verifier learns “nothing”</a:t>
              </a:r>
              <a:endParaRPr lang="en-US" dirty="0"/>
            </a:p>
          </p:txBody>
        </p:sp>
        <p:sp>
          <p:nvSpPr>
            <p:cNvPr id="24" name="Left Brace 23"/>
            <p:cNvSpPr/>
            <p:nvPr/>
          </p:nvSpPr>
          <p:spPr>
            <a:xfrm rot="16200000">
              <a:off x="5334001" y="3277082"/>
              <a:ext cx="228600" cy="3276598"/>
            </a:xfrm>
            <a:prstGeom prst="leftBrace">
              <a:avLst>
                <a:gd name="adj1" fmla="val 101790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91000" y="5029200"/>
              <a:ext cx="2650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Prover must know witness</a:t>
              </a:r>
              <a:endParaRPr lang="en-US" dirty="0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447800" y="1828800"/>
            <a:ext cx="6179238" cy="3657600"/>
          </a:xfrm>
          <a:prstGeom prst="roundRect">
            <a:avLst/>
          </a:prstGeom>
          <a:solidFill>
            <a:srgbClr val="FF3300">
              <a:alpha val="89804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Quantum</a:t>
            </a:r>
            <a:b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secure?</a:t>
            </a:r>
          </a:p>
        </p:txBody>
      </p:sp>
    </p:spTree>
    <p:extLst>
      <p:ext uri="{BB962C8B-B14F-4D97-AF65-F5344CB8AC3E}">
        <p14:creationId xmlns:p14="http://schemas.microsoft.com/office/powerpoint/2010/main" val="339588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FS:  Sigma protocols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0600" y="1600200"/>
                <a:ext cx="41148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Honest-verifier</a:t>
                </a:r>
                <a:br>
                  <a:rPr lang="en-US" b="1" dirty="0" smtClean="0"/>
                </a:br>
                <a:r>
                  <a:rPr lang="en-US" b="1" dirty="0" smtClean="0"/>
                  <a:t>zero-knowledge</a:t>
                </a:r>
              </a:p>
              <a:p>
                <a:r>
                  <a:rPr lang="en-US" dirty="0" smtClean="0"/>
                  <a:t>Interaction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efficiently simulated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Special soundness</a:t>
                </a:r>
              </a:p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dirty="0" smtClean="0"/>
                  <a:t> for two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dirty="0" smtClean="0"/>
                  <a:t> (same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𝑐𝑜𝑚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Get: Witness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0600" y="1600200"/>
                <a:ext cx="4114800" cy="4525963"/>
              </a:xfrm>
              <a:blipFill>
                <a:blip r:embed="rId2"/>
                <a:stretch>
                  <a:fillRect l="-3556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6189" y="23622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23622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67982" y="27432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67982" y="35052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393704">
            <a:off x="1634168" y="2523840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220623">
            <a:off x="1792611" y="3288646"/>
            <a:ext cx="108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67982" y="43434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393704">
            <a:off x="1813994" y="4124040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1595735"/>
            <a:ext cx="3796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Interactive proof system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49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FS:  The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9575"/>
            <a:ext cx="8229600" cy="487362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 sends simulated sigma-proto interaction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Soundness of sigma-protocol carries over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1500128"/>
            <a:ext cx="3581400" cy="36814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600199"/>
            <a:ext cx="116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Prover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2346415"/>
            <a:ext cx="6096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91811" y="2362199"/>
            <a:ext cx="6096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49993" y="2727415"/>
            <a:ext cx="865618" cy="1524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49993" y="3619499"/>
            <a:ext cx="865618" cy="98516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651941">
                <a:off x="1682464" y="2481958"/>
                <a:ext cx="664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𝑐𝑜𝑚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51941">
                <a:off x="1682464" y="2481958"/>
                <a:ext cx="6647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21220623">
                <a:off x="1636877" y="3335567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20623">
                <a:off x="1636877" y="3335567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1549993" y="4327615"/>
            <a:ext cx="865618" cy="98516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361629">
                <a:off x="1672425" y="4058484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61629">
                <a:off x="1672425" y="4058484"/>
                <a:ext cx="698846" cy="369332"/>
              </a:xfrm>
              <a:prstGeom prst="rect">
                <a:avLst/>
              </a:prstGeom>
              <a:blipFill>
                <a:blip r:embed="rId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4267200" y="3505199"/>
            <a:ext cx="20574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77000" y="1447800"/>
            <a:ext cx="2209800" cy="3657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6637" y="1534179"/>
            <a:ext cx="1286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Verifier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09800" y="3163668"/>
                <a:ext cx="1524000" cy="6463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163668"/>
                <a:ext cx="1524000" cy="646331"/>
              </a:xfrm>
              <a:prstGeom prst="rect">
                <a:avLst/>
              </a:prstGeom>
              <a:blipFill>
                <a:blip r:embed="rId5"/>
                <a:stretch>
                  <a:fillRect b="-6604"/>
                </a:stretch>
              </a:blipFill>
              <a:effectLst>
                <a:softEdge rad="635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59203" y="3124199"/>
                <a:ext cx="18129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203" y="3124199"/>
                <a:ext cx="1812997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4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FS soundness  (quantum)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169"/>
            <a:ext cx="8229600" cy="1096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Artificial sigma-protocol          </a:t>
            </a:r>
            <a:r>
              <a:rPr lang="en-US" sz="2400" dirty="0" smtClean="0"/>
              <a:t>[Ambainis,Rosmanis,U14]</a:t>
            </a:r>
            <a:br>
              <a:rPr lang="en-US" sz="2400" dirty="0" smtClean="0"/>
            </a:br>
            <a:r>
              <a:rPr lang="en-US" dirty="0" smtClean="0"/>
              <a:t>(relative to specific oracles)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56189" y="2819400"/>
            <a:ext cx="609600" cy="3505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67982" y="33528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67982" y="4542126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393704">
                <a:off x="1903472" y="3133440"/>
                <a:ext cx="8586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𝑐𝑜𝑚𝑚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3704">
                <a:off x="1903472" y="3133440"/>
                <a:ext cx="85869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21220623">
                <a:off x="1957110" y="4325572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20623">
                <a:off x="1957110" y="4325572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1267982" y="5840039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393704">
                <a:off x="1983400" y="5620679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3704">
                <a:off x="1983400" y="5620679"/>
                <a:ext cx="698846" cy="369332"/>
              </a:xfrm>
              <a:prstGeom prst="rect">
                <a:avLst/>
              </a:prstGeom>
              <a:blipFill>
                <a:blip r:embed="rId4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rot="2599735">
            <a:off x="28234" y="3313507"/>
            <a:ext cx="1429271" cy="1649948"/>
          </a:xfrm>
          <a:prstGeom prst="arc">
            <a:avLst>
              <a:gd name="adj1" fmla="val 16200000"/>
              <a:gd name="adj2" fmla="val 21364633"/>
            </a:avLst>
          </a:prstGeom>
          <a:ln w="38100">
            <a:solidFill>
              <a:srgbClr val="2D63A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16123" y="3781162"/>
                <a:ext cx="6174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123" y="3781162"/>
                <a:ext cx="617477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924438"/>
                <a:ext cx="4953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Can give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sz="3000" dirty="0" smtClean="0"/>
                  <a:t> for </a:t>
                </a:r>
                <a:r>
                  <a:rPr lang="en-US" sz="3000" b="1" dirty="0" smtClean="0"/>
                  <a:t>any</a:t>
                </a:r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sz="3000" dirty="0" smtClean="0"/>
                  <a:t> (using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</a:rPr>
                      <m:t>Ψ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3000" dirty="0" smtClean="0"/>
                  <a:t>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Only once </a:t>
                </a:r>
                <a:r>
                  <a:rPr lang="en-US" sz="3000" dirty="0"/>
                  <a:t>(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3000">
                        <a:latin typeface="Cambria Math" panose="02040503050406030204" pitchFamily="18" charset="0"/>
                      </a:rPr>
                      <m:t>Ψ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3000" dirty="0" smtClean="0"/>
                  <a:t> used up)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FS insecure (soundness)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But: sigma-protocol has special soundness</a:t>
                </a:r>
                <a:endParaRPr lang="en-US" sz="3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24438"/>
                <a:ext cx="4953000" cy="3323987"/>
              </a:xfrm>
              <a:prstGeom prst="rect">
                <a:avLst/>
              </a:prstGeom>
              <a:blipFill>
                <a:blip r:embed="rId6"/>
                <a:stretch>
                  <a:fillRect l="-2586" t="-2202" b="-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4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FS soundness  (quantum)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FS not secure in general</a:t>
            </a:r>
          </a:p>
          <a:p>
            <a:r>
              <a:rPr lang="en-US" dirty="0" smtClean="0"/>
              <a:t>For quantum attackers</a:t>
            </a:r>
          </a:p>
          <a:p>
            <a:r>
              <a:rPr lang="en-US" dirty="0" smtClean="0"/>
              <a:t>Relative to specific oracles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Ways out: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Non-relativizing proofs?	Doubtful.</a:t>
            </a:r>
          </a:p>
          <a:p>
            <a:pPr>
              <a:tabLst>
                <a:tab pos="5486400" algn="l"/>
              </a:tabLst>
            </a:pPr>
            <a:endParaRPr lang="en-US" sz="900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Other protocols?	Yes.</a:t>
            </a:r>
          </a:p>
          <a:p>
            <a:pPr>
              <a:tabLst>
                <a:tab pos="5486400" algn="l"/>
              </a:tabLst>
            </a:pPr>
            <a:endParaRPr lang="en-US" sz="900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Extra conditions on sigma-protocol?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This talk.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4504592"/>
            <a:ext cx="2478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[U15</a:t>
            </a:r>
            <a:r>
              <a:rPr lang="en-US" dirty="0" smtClean="0"/>
              <a:t>] [</a:t>
            </a:r>
            <a:r>
              <a:rPr lang="en-US" dirty="0" err="1"/>
              <a:t>Dagdelen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Fischlin,Gagliardoni13]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2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029033"/>
            <a:ext cx="16002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Statistical</a:t>
            </a:r>
            <a:b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soundness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3214895"/>
            <a:ext cx="16002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Honest verifier ZK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6466" y="4430702"/>
            <a:ext cx="153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Unpredictable</a:t>
            </a:r>
            <a:br>
              <a:rPr lang="en-US" b="1" dirty="0" smtClean="0"/>
            </a:br>
            <a:r>
              <a:rPr lang="en-US" b="1" dirty="0" smtClean="0"/>
              <a:t>commitments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4283" y="5345668"/>
            <a:ext cx="1103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Complete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305580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Sigma protocol</a:t>
            </a:r>
            <a:endParaRPr lang="en-US" sz="28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333055" y="1305580"/>
            <a:ext cx="1896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Fiat-Shamir</a:t>
            </a:r>
            <a:endParaRPr lang="en-US" sz="2800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6481227" y="2029033"/>
            <a:ext cx="16002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Simulation soundness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1227" y="3206066"/>
            <a:ext cx="16002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Zero knowledge</a:t>
            </a:r>
          </a:p>
        </p:txBody>
      </p:sp>
      <p:cxnSp>
        <p:nvCxnSpPr>
          <p:cNvPr id="16" name="Straight Arrow Connector 15"/>
          <p:cNvCxnSpPr>
            <a:stCxn id="6" idx="3"/>
            <a:endCxn id="13" idx="1"/>
          </p:cNvCxnSpPr>
          <p:nvPr/>
        </p:nvCxnSpPr>
        <p:spPr>
          <a:xfrm>
            <a:off x="2438400" y="2410033"/>
            <a:ext cx="4042827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3595895"/>
            <a:ext cx="4042827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</p:cNvCxnSpPr>
          <p:nvPr/>
        </p:nvCxnSpPr>
        <p:spPr>
          <a:xfrm flipV="1">
            <a:off x="2365670" y="3795926"/>
            <a:ext cx="4115557" cy="957942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29541" y="5345668"/>
            <a:ext cx="1103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Complete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53609" y="4872290"/>
            <a:ext cx="4389023" cy="585185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3"/>
            <a:endCxn id="21" idx="1"/>
          </p:cNvCxnSpPr>
          <p:nvPr/>
        </p:nvCxnSpPr>
        <p:spPr>
          <a:xfrm>
            <a:off x="2147855" y="5530334"/>
            <a:ext cx="4581686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1800" y="2069068"/>
            <a:ext cx="296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Reduction to quantum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22495" y="3247740"/>
            <a:ext cx="285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Adaptive RO reprogramming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-248477" y="2130781"/>
            <a:ext cx="144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Stronger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than classical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5400000">
            <a:off x="7731327" y="2086867"/>
            <a:ext cx="144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Weaker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than classical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 proof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6189" y="19050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14600" y="19050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267982" y="2066640"/>
            <a:ext cx="1170418" cy="2048160"/>
            <a:chOff x="1267982" y="1838040"/>
            <a:chExt cx="2008618" cy="204816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267982" y="2057400"/>
              <a:ext cx="2008618" cy="2286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267982" y="2819400"/>
              <a:ext cx="2008618" cy="2286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 rot="626134">
                  <a:off x="1634168" y="1838040"/>
                  <a:ext cx="139730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626134">
                  <a:off x="1634168" y="1838040"/>
                  <a:ext cx="1397307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 rot="20904159">
                  <a:off x="1751181" y="2619156"/>
                  <a:ext cx="10804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904159">
                  <a:off x="1751181" y="2619156"/>
                  <a:ext cx="1080424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61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/>
            <p:nvPr/>
          </p:nvCxnSpPr>
          <p:spPr>
            <a:xfrm>
              <a:off x="1267982" y="3657600"/>
              <a:ext cx="2008618" cy="2286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 rot="668851">
                  <a:off x="1758831" y="3438240"/>
                  <a:ext cx="10376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668851">
                  <a:off x="1758831" y="3438240"/>
                  <a:ext cx="1037656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909" b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TextBox 29"/>
          <p:cNvSpPr txBox="1"/>
          <p:nvPr/>
        </p:nvSpPr>
        <p:spPr>
          <a:xfrm>
            <a:off x="631954" y="1295400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Sigma protocol</a:t>
            </a:r>
            <a:endParaRPr lang="en-US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81400" y="1524000"/>
                <a:ext cx="52801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Def:</a:t>
                </a: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sz="2800" dirty="0" smtClean="0"/>
                  <a:t> is “promising”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∃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524000"/>
                <a:ext cx="5280100" cy="523220"/>
              </a:xfrm>
              <a:prstGeom prst="rect">
                <a:avLst/>
              </a:prstGeom>
              <a:blipFill>
                <a:blip r:embed="rId5"/>
                <a:stretch>
                  <a:fillRect l="-2425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3581400" y="2047220"/>
            <a:ext cx="5119478" cy="1413544"/>
            <a:chOff x="3581400" y="2047220"/>
            <a:chExt cx="5119478" cy="141354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581400" y="2506657"/>
                  <a:ext cx="5119478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/>
                    <a:t>statistical soundness</a:t>
                  </a:r>
                  <a14:m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⟹</m:t>
                      </m:r>
                    </m:oMath>
                  </a14:m>
                  <a:r>
                    <a:rPr lang="en-US" sz="2800" b="0" dirty="0" smtClean="0"/>
                    <a:t/>
                  </a:r>
                  <a:br>
                    <a:rPr lang="en-US" sz="2800" b="0" dirty="0" smtClean="0"/>
                  </a:br>
                  <a:r>
                    <a:rPr lang="en-US" sz="2800" dirty="0" smtClean="0"/>
                    <a:t>For any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𝑐𝑜𝑚</m:t>
                      </m:r>
                    </m:oMath>
                  </a14:m>
                  <a:r>
                    <a:rPr lang="en-US" sz="2800" dirty="0" smtClean="0"/>
                    <a:t>, few promising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2506657"/>
                  <a:ext cx="5119478" cy="954107"/>
                </a:xfrm>
                <a:prstGeom prst="rect">
                  <a:avLst/>
                </a:prstGeom>
                <a:blipFill>
                  <a:blip r:embed="rId6"/>
                  <a:stretch>
                    <a:fillRect l="-2503" t="-5732" b="-171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Down Arrow 34"/>
            <p:cNvSpPr/>
            <p:nvPr/>
          </p:nvSpPr>
          <p:spPr>
            <a:xfrm>
              <a:off x="4953000" y="2047220"/>
              <a:ext cx="381000" cy="570683"/>
            </a:xfrm>
            <a:prstGeom prst="down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81400" y="3460764"/>
            <a:ext cx="4756046" cy="1524790"/>
            <a:chOff x="3581400" y="3460764"/>
            <a:chExt cx="4756046" cy="15247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581400" y="4031447"/>
                  <a:ext cx="4756046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/>
                    <a:t>Hard to find:</a:t>
                  </a:r>
                  <a:br>
                    <a:rPr lang="en-US" sz="2800" dirty="0" smtClean="0"/>
                  </a:b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𝑐𝑜𝑚</m:t>
                      </m:r>
                    </m:oMath>
                  </a14:m>
                  <a:r>
                    <a:rPr lang="en-US" sz="28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2800" dirty="0" smtClean="0"/>
                    <a:t> promising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4031447"/>
                  <a:ext cx="4756046" cy="954107"/>
                </a:xfrm>
                <a:prstGeom prst="rect">
                  <a:avLst/>
                </a:prstGeom>
                <a:blipFill>
                  <a:blip r:embed="rId7"/>
                  <a:stretch>
                    <a:fillRect l="-2692" t="-5732" r="-1282" b="-171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Down Arrow 35"/>
            <p:cNvSpPr/>
            <p:nvPr/>
          </p:nvSpPr>
          <p:spPr>
            <a:xfrm>
              <a:off x="4953000" y="3460764"/>
              <a:ext cx="381000" cy="570683"/>
            </a:xfrm>
            <a:prstGeom prst="down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14201" y="4953000"/>
            <a:ext cx="5653599" cy="1513672"/>
            <a:chOff x="3414201" y="4953000"/>
            <a:chExt cx="5653599" cy="1513672"/>
          </a:xfrm>
        </p:grpSpPr>
        <p:sp>
          <p:nvSpPr>
            <p:cNvPr id="37" name="Down Arrow 36"/>
            <p:cNvSpPr/>
            <p:nvPr/>
          </p:nvSpPr>
          <p:spPr>
            <a:xfrm>
              <a:off x="4953000" y="4953000"/>
              <a:ext cx="381000" cy="570683"/>
            </a:xfrm>
            <a:prstGeom prst="down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414201" y="5512565"/>
                  <a:ext cx="5653599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/>
                    <a:t>Hard to break Fiat-Shamir soundness:</a:t>
                  </a:r>
                  <a:br>
                    <a:rPr lang="en-US" sz="2800" dirty="0" smtClean="0"/>
                  </a:br>
                  <a:r>
                    <a:rPr lang="en-US" sz="2800" dirty="0" smtClean="0"/>
                    <a:t>Finding valid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𝑐𝑜𝑚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4201" y="5512565"/>
                  <a:ext cx="5653599" cy="954107"/>
                </a:xfrm>
                <a:prstGeom prst="rect">
                  <a:avLst/>
                </a:prstGeom>
                <a:blipFill>
                  <a:blip r:embed="rId8"/>
                  <a:stretch>
                    <a:fillRect l="-2155" t="-5732" r="-1078" b="-171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Rounded Rectangle 38"/>
          <p:cNvSpPr/>
          <p:nvPr/>
        </p:nvSpPr>
        <p:spPr>
          <a:xfrm>
            <a:off x="350300" y="5562600"/>
            <a:ext cx="4572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2819400" y="5562600"/>
            <a:ext cx="3810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883700" y="5943600"/>
            <a:ext cx="1935700" cy="14497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71955" y="5588765"/>
                <a:ext cx="20678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𝑐𝑜𝑚</m:t>
                          </m:r>
                        </m:e>
                      </m:d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55" y="5588765"/>
                <a:ext cx="2067874" cy="338554"/>
              </a:xfrm>
              <a:prstGeom prst="rect">
                <a:avLst/>
              </a:prstGeom>
              <a:blipFill>
                <a:blip r:embed="rId9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70455" y="4960652"/>
            <a:ext cx="1896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Fiat-Shamir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30099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signatures?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Classical approach: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700338"/>
            <a:ext cx="16002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Special</a:t>
            </a:r>
            <a:b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soundness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3581400"/>
            <a:ext cx="16002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Honest verifier ZK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2700338"/>
            <a:ext cx="21336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Simulation sound extractability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0" y="3581400"/>
            <a:ext cx="21336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Zero knowledge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36562" y="3276600"/>
            <a:ext cx="457200" cy="5334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373868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Sigma protocol</a:t>
            </a:r>
            <a:endParaRPr lang="en-US" b="1"/>
          </a:p>
        </p:txBody>
      </p:sp>
      <p:sp>
        <p:nvSpPr>
          <p:cNvPr id="12" name="TextBox 11"/>
          <p:cNvSpPr txBox="1"/>
          <p:nvPr/>
        </p:nvSpPr>
        <p:spPr>
          <a:xfrm>
            <a:off x="2871387" y="2373868"/>
            <a:ext cx="2262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Fiat-Shamir (as proof)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80145" y="2754868"/>
            <a:ext cx="262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Fiat-Shamir (as signature)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5715000" y="3124200"/>
            <a:ext cx="21336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Unforgeability</a:t>
            </a:r>
            <a:endParaRPr lang="en-US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165577" y="3238500"/>
            <a:ext cx="457200" cy="5334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4876800"/>
            <a:ext cx="16002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Hard instances</a:t>
            </a:r>
          </a:p>
        </p:txBody>
      </p:sp>
      <p:sp>
        <p:nvSpPr>
          <p:cNvPr id="17" name="Bent-Up Arrow 16"/>
          <p:cNvSpPr/>
          <p:nvPr/>
        </p:nvSpPr>
        <p:spPr>
          <a:xfrm>
            <a:off x="2362200" y="4038600"/>
            <a:ext cx="4419600" cy="1409700"/>
          </a:xfrm>
          <a:prstGeom prst="bentUpArrow">
            <a:avLst>
              <a:gd name="adj1" fmla="val 20382"/>
              <a:gd name="adj2" fmla="val 21969"/>
              <a:gd name="adj3" fmla="val 2302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5715000"/>
                <a:ext cx="25807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Hard to guess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15000"/>
                <a:ext cx="2580706" cy="369332"/>
              </a:xfrm>
              <a:prstGeom prst="rect">
                <a:avLst/>
              </a:prstGeom>
              <a:blipFill>
                <a:blip r:embed="rId2"/>
                <a:stretch>
                  <a:fillRect l="-2128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33400" y="1905000"/>
            <a:ext cx="1447800" cy="0"/>
          </a:xfrm>
          <a:prstGeom prst="line">
            <a:avLst/>
          </a:prstGeom>
          <a:ln w="571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1371600"/>
            <a:ext cx="139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Quantum</a:t>
            </a:r>
            <a:endParaRPr lang="en-US" sz="24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956416" y="2971800"/>
            <a:ext cx="914400" cy="0"/>
          </a:xfrm>
          <a:prstGeom prst="line">
            <a:avLst/>
          </a:prstGeom>
          <a:ln w="571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54266" y="2590800"/>
            <a:ext cx="107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Statistical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200400" y="3238500"/>
            <a:ext cx="1524000" cy="3205"/>
          </a:xfrm>
          <a:prstGeom prst="line">
            <a:avLst/>
          </a:prstGeom>
          <a:ln w="571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5400" y="274320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1320" y="4857690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Dual-mode</a:t>
            </a:r>
            <a:endParaRPr lang="en-US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33400" y="5715000"/>
                <a:ext cx="3988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dirty="0" smtClean="0"/>
                  <a:t> indistinguishable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dirty="0" smtClean="0"/>
                  <a:t> without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15000"/>
                <a:ext cx="3988079" cy="369332"/>
              </a:xfrm>
              <a:prstGeom prst="rect">
                <a:avLst/>
              </a:prstGeom>
              <a:blipFill>
                <a:blip r:embed="rId3"/>
                <a:stretch>
                  <a:fillRect l="-459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029200" y="2743200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50737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7" grpId="0"/>
      <p:bldP spid="30" grpId="0"/>
      <p:bldP spid="30" grpId="1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11410</TotalTime>
  <Words>362</Words>
  <Application>Microsoft Office PowerPoint</Application>
  <PresentationFormat>On-screen Show (4:3)</PresentationFormat>
  <Paragraphs>152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Calibri</vt:lpstr>
      <vt:lpstr>Cambria Math</vt:lpstr>
      <vt:lpstr>Wingdings</vt:lpstr>
      <vt:lpstr>Office Theme</vt:lpstr>
      <vt:lpstr>Post-Quantum Security of Fiat-Shamir</vt:lpstr>
      <vt:lpstr>Fiat-Shamir  (overview)</vt:lpstr>
      <vt:lpstr>Understanding FS:  Sigma protocols</vt:lpstr>
      <vt:lpstr>Understanding FS:  The construction</vt:lpstr>
      <vt:lpstr>Breaking FS soundness  (quantum)</vt:lpstr>
      <vt:lpstr>Breaking FS soundness  (quantum)</vt:lpstr>
      <vt:lpstr>Main result</vt:lpstr>
      <vt:lpstr>Soundness proof</vt:lpstr>
      <vt:lpstr>What about signatures?</vt:lpstr>
      <vt:lpstr>Open problems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463</cp:revision>
  <dcterms:created xsi:type="dcterms:W3CDTF">2011-05-15T08:34:47Z</dcterms:created>
  <dcterms:modified xsi:type="dcterms:W3CDTF">2017-12-04T13:57:38Z</dcterms:modified>
</cp:coreProperties>
</file>